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Evolventa" charset="1" panose="020B0502020202020204"/>
      <p:regular r:id="rId10"/>
    </p:embeddedFont>
    <p:embeddedFont>
      <p:font typeface="Evolventa Bold" charset="1" panose="020B0702020202020204"/>
      <p:regular r:id="rId11"/>
    </p:embeddedFont>
    <p:embeddedFont>
      <p:font typeface="Evolventa Italics" charset="1" panose="020B0502020202020204"/>
      <p:regular r:id="rId12"/>
    </p:embeddedFont>
    <p:embeddedFont>
      <p:font typeface="Evolventa Bold Italics" charset="1" panose="020B0702020202020204"/>
      <p:regular r:id="rId13"/>
    </p:embeddedFont>
    <p:embeddedFont>
      <p:font typeface="Jura" charset="1" panose="00000500000000000000"/>
      <p:regular r:id="rId14"/>
    </p:embeddedFont>
    <p:embeddedFont>
      <p:font typeface="Jura Bold" charset="1" panose="00000800000000000000"/>
      <p:regular r:id="rId15"/>
    </p:embeddedFont>
    <p:embeddedFont>
      <p:font typeface="Jura Light" charset="1" panose="00000400000000000000"/>
      <p:regular r:id="rId16"/>
    </p:embeddedFont>
    <p:embeddedFont>
      <p:font typeface="Jura Medium" charset="1" panose="00000600000000000000"/>
      <p:regular r:id="rId17"/>
    </p:embeddedFont>
    <p:embeddedFont>
      <p:font typeface="Jura Semi-Bold" charset="1" panose="00000700000000000000"/>
      <p:regular r:id="rId18"/>
    </p:embeddedFont>
    <p:embeddedFont>
      <p:font typeface="Open Sans" charset="1" panose="020B0606030504020204"/>
      <p:regular r:id="rId19"/>
    </p:embeddedFont>
    <p:embeddedFont>
      <p:font typeface="Open Sans Bold" charset="1" panose="020B0806030504020204"/>
      <p:regular r:id="rId20"/>
    </p:embeddedFont>
    <p:embeddedFont>
      <p:font typeface="Open Sans Italics" charset="1" panose="020B0606030504020204"/>
      <p:regular r:id="rId21"/>
    </p:embeddedFont>
    <p:embeddedFont>
      <p:font typeface="Open Sans Bold Italics" charset="1" panose="020B0806030504020204"/>
      <p:regular r:id="rId22"/>
    </p:embeddedFont>
    <p:embeddedFont>
      <p:font typeface="Open Sans Light" charset="1" panose="020B0306030504020204"/>
      <p:regular r:id="rId23"/>
    </p:embeddedFont>
    <p:embeddedFont>
      <p:font typeface="Open Sans Light Italics" charset="1" panose="020B0306030504020204"/>
      <p:regular r:id="rId24"/>
    </p:embeddedFont>
    <p:embeddedFont>
      <p:font typeface="Open Sans Ultra-Bold" charset="1" panose="00000000000000000000"/>
      <p:regular r:id="rId25"/>
    </p:embeddedFont>
    <p:embeddedFont>
      <p:font typeface="Open Sans Ultra-Bold Italics" charset="1" panose="00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2738184" y="-5638509"/>
            <a:ext cx="17012157" cy="17259226"/>
          </a:xfrm>
          <a:custGeom>
            <a:avLst/>
            <a:gdLst/>
            <a:ahLst/>
            <a:cxnLst/>
            <a:rect r="r" b="b" t="t" l="l"/>
            <a:pathLst>
              <a:path h="17259226" w="17012157">
                <a:moveTo>
                  <a:pt x="0" y="0"/>
                </a:moveTo>
                <a:lnTo>
                  <a:pt x="17012157" y="0"/>
                </a:lnTo>
                <a:lnTo>
                  <a:pt x="17012157" y="17259226"/>
                </a:lnTo>
                <a:lnTo>
                  <a:pt x="0" y="17259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569" t="-430" r="0" b="-43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04407" y="2750439"/>
            <a:ext cx="12726510" cy="3757691"/>
            <a:chOff x="0" y="0"/>
            <a:chExt cx="16968680" cy="501025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885420"/>
              <a:ext cx="16968680" cy="312483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617"/>
                </a:lnSpc>
              </a:pPr>
              <a:r>
                <a:rPr lang="en-US" sz="9575">
                  <a:solidFill>
                    <a:srgbClr val="FFFFFF"/>
                  </a:solidFill>
                  <a:latin typeface="Jura Bold"/>
                </a:rPr>
                <a:t>Форматы изображений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6968680" cy="6013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077653"/>
            <a:ext cx="6199592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Критерии сравнения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4310" y="19184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4310" y="33500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4310" y="47359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3068" y="60610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4310" y="7390412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1025" y="20623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0976" y="3493855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1025" y="48798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1025" y="62046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глубина изображения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610976" y="7552337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13744"/>
            <a:ext cx="6619065" cy="4917414"/>
          </a:xfrm>
          <a:custGeom>
            <a:avLst/>
            <a:gdLst/>
            <a:ahLst/>
            <a:cxnLst/>
            <a:rect r="r" b="b" t="t" l="l"/>
            <a:pathLst>
              <a:path h="4917414" w="6619065">
                <a:moveTo>
                  <a:pt x="0" y="0"/>
                </a:moveTo>
                <a:lnTo>
                  <a:pt x="6619065" y="0"/>
                </a:lnTo>
                <a:lnTo>
                  <a:pt x="6619065" y="4917414"/>
                </a:lnTo>
                <a:lnTo>
                  <a:pt x="0" y="4917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19959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 Формат .jpg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4310" y="9659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4310" y="23975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4310" y="37834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3068" y="51085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310" y="6437912"/>
            <a:ext cx="1125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81025" y="11098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изображения: 3681x2736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1025" y="254119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изображения: 96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6000" y="39273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цветов: 574389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1025" y="52521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 Глубина изображения: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6000" y="6621886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файла: 2,347 КБ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62948" y="7819672"/>
            <a:ext cx="13478241" cy="780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72"/>
              </a:lnSpc>
            </a:pPr>
            <a:r>
              <a:rPr lang="en-US" sz="2266">
                <a:solidFill>
                  <a:srgbClr val="FFFFFF"/>
                </a:solidFill>
                <a:latin typeface="Open Sans"/>
              </a:rPr>
              <a:t>.jpeg (jpg) — формат, использующий алгоритм сжатия с потерями информации, который</a:t>
            </a:r>
          </a:p>
          <a:p>
            <a:pPr algn="ctr">
              <a:lnSpc>
                <a:spcPts val="3172"/>
              </a:lnSpc>
            </a:pPr>
            <a:r>
              <a:rPr lang="en-US" sz="2266">
                <a:solidFill>
                  <a:srgbClr val="FFFFFF"/>
                </a:solidFill>
                <a:latin typeface="Open Sans"/>
              </a:rPr>
              <a:t>позволяет уменьшить размер файла в сотни раз.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061169" y="8885915"/>
            <a:ext cx="10165663" cy="4009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2"/>
              </a:lnSpc>
            </a:pPr>
            <a:r>
              <a:rPr lang="en-US" sz="2401">
                <a:solidFill>
                  <a:srgbClr val="FFFFFF"/>
                </a:solidFill>
                <a:latin typeface="Open Sans"/>
              </a:rPr>
              <a:t>При сильном сжатии в области резких границ появляются дефекты.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975187"/>
            <a:ext cx="6585454" cy="4892444"/>
          </a:xfrm>
          <a:custGeom>
            <a:avLst/>
            <a:gdLst/>
            <a:ahLst/>
            <a:cxnLst/>
            <a:rect r="r" b="b" t="t" l="l"/>
            <a:pathLst>
              <a:path h="4892444" w="6585454">
                <a:moveTo>
                  <a:pt x="0" y="0"/>
                </a:moveTo>
                <a:lnTo>
                  <a:pt x="6585454" y="0"/>
                </a:lnTo>
                <a:lnTo>
                  <a:pt x="6585454" y="4892444"/>
                </a:lnTo>
                <a:lnTo>
                  <a:pt x="0" y="48924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19959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 Формат .png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4310" y="9659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4310" y="23975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4310" y="37834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3068" y="51085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310" y="6437912"/>
            <a:ext cx="1125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81025" y="11098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изображения: 3681x2736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1025" y="254119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изображения: 92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6000" y="39273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цветов: 574389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1025" y="52521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 Глубина изображения: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6000" y="6621886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файла: 8,450 КБ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21785" y="7629172"/>
            <a:ext cx="14105051" cy="9153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67"/>
              </a:lnSpc>
            </a:pPr>
            <a:r>
              <a:rPr lang="en-US" sz="2619">
                <a:solidFill>
                  <a:srgbClr val="FFFFFF"/>
                </a:solidFill>
                <a:latin typeface="Open Sans"/>
              </a:rPr>
              <a:t>.png — разработан с целью заменить формат GIF. Использует алгоритм сжатия Deflate</a:t>
            </a:r>
          </a:p>
          <a:p>
            <a:pPr algn="ctr">
              <a:lnSpc>
                <a:spcPts val="3667"/>
              </a:lnSpc>
            </a:pPr>
            <a:r>
              <a:rPr lang="en-US" sz="2619">
                <a:solidFill>
                  <a:srgbClr val="FFFFFF"/>
                </a:solidFill>
                <a:latin typeface="Open Sans"/>
              </a:rPr>
              <a:t>без потерь информации.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97038" y="8604400"/>
            <a:ext cx="7754544" cy="8996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571">
                <a:solidFill>
                  <a:srgbClr val="FFFFFF"/>
                </a:solidFill>
                <a:latin typeface="Open Sans"/>
              </a:rPr>
              <a:t>В основном используется в Web-</a:t>
            </a:r>
          </a:p>
          <a:p>
            <a:pPr algn="ctr">
              <a:lnSpc>
                <a:spcPts val="3600"/>
              </a:lnSpc>
            </a:pPr>
            <a:r>
              <a:rPr lang="en-US" sz="2571">
                <a:solidFill>
                  <a:srgbClr val="FFFFFF"/>
                </a:solidFill>
                <a:latin typeface="Open Sans"/>
              </a:rPr>
              <a:t>дизайне.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97426"/>
            <a:ext cx="619959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 Формат .tiff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274310" y="9659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4310" y="23975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4310" y="37834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83068" y="51085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4310" y="6437912"/>
            <a:ext cx="1125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581025" y="11098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изображения: 3681x2736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81025" y="254119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изображения: 92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1025" y="39273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цветов: 574389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1025" y="52521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 Глубина изображения: 8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96000" y="6621886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файла: 29,548 КБ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028700" y="2017153"/>
            <a:ext cx="6528967" cy="4850478"/>
          </a:xfrm>
          <a:custGeom>
            <a:avLst/>
            <a:gdLst/>
            <a:ahLst/>
            <a:cxnLst/>
            <a:rect r="r" b="b" t="t" l="l"/>
            <a:pathLst>
              <a:path h="4850478" w="6528967">
                <a:moveTo>
                  <a:pt x="0" y="0"/>
                </a:moveTo>
                <a:lnTo>
                  <a:pt x="6528967" y="0"/>
                </a:lnTo>
                <a:lnTo>
                  <a:pt x="6528967" y="4850478"/>
                </a:lnTo>
                <a:lnTo>
                  <a:pt x="0" y="485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826823" y="7591072"/>
            <a:ext cx="14634355" cy="1743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Open Sans"/>
              </a:rPr>
              <a:t>.tiff — формат, специально разработанный для сканированных изображений. Может</a:t>
            </a:r>
          </a:p>
          <a:p>
            <a:pPr algn="ctr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Open Sans"/>
              </a:rPr>
              <a:t>использовать алгоритм сжатия без потерь информации. Позволяет сохранять информацию о</a:t>
            </a:r>
          </a:p>
          <a:p>
            <a:pPr algn="ctr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Open Sans"/>
              </a:rPr>
              <a:t>слоях, цветовых профилях и каналах масок. Поддерживает все цветовые модели, аппаратно-</a:t>
            </a:r>
          </a:p>
          <a:p>
            <a:pPr algn="ctr">
              <a:lnSpc>
                <a:spcPts val="3489"/>
              </a:lnSpc>
            </a:pPr>
            <a:r>
              <a:rPr lang="en-US" sz="2492">
                <a:solidFill>
                  <a:srgbClr val="FFFFFF"/>
                </a:solidFill>
                <a:latin typeface="Open Sans"/>
              </a:rPr>
              <a:t>независим.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4239502" y="-2619809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57400"/>
            <a:ext cx="6199592" cy="4596831"/>
            <a:chOff x="0" y="0"/>
            <a:chExt cx="1632814" cy="12106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632814" cy="1210688"/>
            </a:xfrm>
            <a:custGeom>
              <a:avLst/>
              <a:gdLst/>
              <a:ahLst/>
              <a:cxnLst/>
              <a:rect r="r" b="b" t="t" l="l"/>
              <a:pathLst>
                <a:path h="1210688" w="1632814">
                  <a:moveTo>
                    <a:pt x="0" y="0"/>
                  </a:moveTo>
                  <a:lnTo>
                    <a:pt x="1632814" y="0"/>
                  </a:lnTo>
                  <a:lnTo>
                    <a:pt x="1632814" y="1210688"/>
                  </a:lnTo>
                  <a:lnTo>
                    <a:pt x="0" y="121068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04775"/>
              <a:ext cx="1632814" cy="13154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94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028700" y="2057400"/>
            <a:ext cx="6199592" cy="4608010"/>
          </a:xfrm>
          <a:custGeom>
            <a:avLst/>
            <a:gdLst/>
            <a:ahLst/>
            <a:cxnLst/>
            <a:rect r="r" b="b" t="t" l="l"/>
            <a:pathLst>
              <a:path h="4608010" w="6199592">
                <a:moveTo>
                  <a:pt x="0" y="0"/>
                </a:moveTo>
                <a:lnTo>
                  <a:pt x="6199592" y="0"/>
                </a:lnTo>
                <a:lnTo>
                  <a:pt x="6199592" y="4608010"/>
                </a:lnTo>
                <a:lnTo>
                  <a:pt x="0" y="4608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09650"/>
            <a:ext cx="619959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 Формат .svg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74310" y="9659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310" y="23975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274310" y="37834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283068" y="51085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274310" y="6437912"/>
            <a:ext cx="1125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1025" y="11098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изображения: 4908x3648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81025" y="254119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изображения: 92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596000" y="39273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цветов: 256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581025" y="52521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 Глубина изображения: 16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596000" y="6621886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файла: 479 КБ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16354" y="7810147"/>
            <a:ext cx="15255292" cy="17803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64"/>
              </a:lnSpc>
            </a:pPr>
            <a:r>
              <a:rPr lang="en-US" sz="2545">
                <a:solidFill>
                  <a:srgbClr val="FFFFFF"/>
                </a:solidFill>
                <a:latin typeface="Open Sans"/>
              </a:rPr>
              <a:t>.svg − это основанный</a:t>
            </a:r>
          </a:p>
          <a:p>
            <a:pPr algn="ctr">
              <a:lnSpc>
                <a:spcPts val="3564"/>
              </a:lnSpc>
            </a:pPr>
            <a:r>
              <a:rPr lang="en-US" sz="2545">
                <a:solidFill>
                  <a:srgbClr val="FFFFFF"/>
                </a:solidFill>
                <a:latin typeface="Open Sans"/>
              </a:rPr>
              <a:t>на XML язык разметки, предназначенный для описания двухмерной векторной графики.</a:t>
            </a:r>
          </a:p>
          <a:p>
            <a:pPr algn="ctr">
              <a:lnSpc>
                <a:spcPts val="3564"/>
              </a:lnSpc>
            </a:pPr>
            <a:r>
              <a:rPr lang="en-US" sz="2545">
                <a:solidFill>
                  <a:srgbClr val="FFFFFF"/>
                </a:solidFill>
                <a:latin typeface="Open Sans"/>
              </a:rPr>
              <a:t>Формат поддерживается многими веб-браузерами и может быть использован при оформлении</a:t>
            </a:r>
          </a:p>
          <a:p>
            <a:pPr algn="ctr">
              <a:lnSpc>
                <a:spcPts val="3564"/>
              </a:lnSpc>
            </a:pPr>
            <a:r>
              <a:rPr lang="en-US" sz="2545">
                <a:solidFill>
                  <a:srgbClr val="FFFFFF"/>
                </a:solidFill>
                <a:latin typeface="Open Sans"/>
              </a:rPr>
              <a:t>веб-страниц.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17153"/>
            <a:ext cx="6528967" cy="4850478"/>
          </a:xfrm>
          <a:custGeom>
            <a:avLst/>
            <a:gdLst/>
            <a:ahLst/>
            <a:cxnLst/>
            <a:rect r="r" b="b" t="t" l="l"/>
            <a:pathLst>
              <a:path h="4850478" w="6528967">
                <a:moveTo>
                  <a:pt x="0" y="0"/>
                </a:moveTo>
                <a:lnTo>
                  <a:pt x="6528967" y="0"/>
                </a:lnTo>
                <a:lnTo>
                  <a:pt x="6528967" y="4850478"/>
                </a:lnTo>
                <a:lnTo>
                  <a:pt x="0" y="485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09650"/>
            <a:ext cx="619959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 Формат .webp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4310" y="9659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4310" y="23975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4310" y="37834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3068" y="51085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310" y="6437912"/>
            <a:ext cx="1125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81025" y="11098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изображения: 3681x2736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1025" y="254119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изображения: 92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96000" y="39273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цветов: 475465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1025" y="52521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 Глубина изображения: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6000" y="6621886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файла: 1,447 КБ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1571" y="7581547"/>
            <a:ext cx="12906438" cy="2113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FFFFFF"/>
                </a:solidFill>
                <a:latin typeface="Open Sans"/>
              </a:rPr>
              <a:t>.webp − разработчик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FFFFFF"/>
                </a:solidFill>
                <a:latin typeface="Open Sans"/>
              </a:rPr>
              <a:t>позиционирует его как замену GIF и других форматов. WEBP имеет все возможности GIF,</a:t>
            </a:r>
          </a:p>
          <a:p>
            <a:pPr algn="ctr">
              <a:lnSpc>
                <a:spcPts val="4266"/>
              </a:lnSpc>
            </a:pPr>
            <a:r>
              <a:rPr lang="en-US" sz="3047">
                <a:solidFill>
                  <a:srgbClr val="FFFFFF"/>
                </a:solidFill>
                <a:latin typeface="Open Sans"/>
              </a:rPr>
              <a:t>но только в улучшенном варианте.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400000">
            <a:off x="-5406615" y="-3883516"/>
            <a:ext cx="14995432" cy="13621935"/>
          </a:xfrm>
          <a:custGeom>
            <a:avLst/>
            <a:gdLst/>
            <a:ahLst/>
            <a:cxnLst/>
            <a:rect r="r" b="b" t="t" l="l"/>
            <a:pathLst>
              <a:path h="13621935" w="14995432">
                <a:moveTo>
                  <a:pt x="0" y="0"/>
                </a:moveTo>
                <a:lnTo>
                  <a:pt x="14995432" y="0"/>
                </a:lnTo>
                <a:lnTo>
                  <a:pt x="14995432" y="13621935"/>
                </a:lnTo>
                <a:lnTo>
                  <a:pt x="0" y="136219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75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023661"/>
            <a:ext cx="6314092" cy="4693475"/>
          </a:xfrm>
          <a:custGeom>
            <a:avLst/>
            <a:gdLst/>
            <a:ahLst/>
            <a:cxnLst/>
            <a:rect r="r" b="b" t="t" l="l"/>
            <a:pathLst>
              <a:path h="4693475" w="6314092">
                <a:moveTo>
                  <a:pt x="0" y="0"/>
                </a:moveTo>
                <a:lnTo>
                  <a:pt x="6314092" y="0"/>
                </a:lnTo>
                <a:lnTo>
                  <a:pt x="6314092" y="4693475"/>
                </a:lnTo>
                <a:lnTo>
                  <a:pt x="0" y="469347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997426"/>
            <a:ext cx="619959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00"/>
              </a:lnSpc>
              <a:spcBef>
                <a:spcPct val="0"/>
              </a:spcBef>
            </a:pPr>
            <a:r>
              <a:rPr lang="en-US" sz="4750">
                <a:solidFill>
                  <a:srgbClr val="FFFFFF"/>
                </a:solidFill>
                <a:latin typeface="Jura Bold"/>
              </a:rPr>
              <a:t> Формат .gif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274310" y="965994"/>
            <a:ext cx="1108479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1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274310" y="2397527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274310" y="3783489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283068" y="5108523"/>
            <a:ext cx="1125997" cy="720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274310" y="6437912"/>
            <a:ext cx="1125997" cy="715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739"/>
              </a:lnSpc>
            </a:pPr>
            <a:r>
              <a:rPr lang="en-US" sz="4099">
                <a:solidFill>
                  <a:srgbClr val="FFFFFF"/>
                </a:solidFill>
                <a:latin typeface="Jura Bold"/>
              </a:rPr>
              <a:t>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581025" y="1109821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Размер изображения: 3681x2736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581025" y="254119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Качество сжатия изображения: 92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81025" y="3927316"/>
            <a:ext cx="6648324" cy="422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Evolventa"/>
              </a:rPr>
              <a:t>Количество уникальных цветов: 256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581025" y="5252191"/>
            <a:ext cx="6648324" cy="398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9"/>
              </a:lnSpc>
              <a:spcBef>
                <a:spcPct val="0"/>
              </a:spcBef>
            </a:pPr>
            <a:r>
              <a:rPr lang="en-US" sz="1950">
                <a:solidFill>
                  <a:srgbClr val="FFFFFF"/>
                </a:solidFill>
                <a:latin typeface="Evolventa"/>
              </a:rPr>
              <a:t> Глубина изображения: 8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596000" y="6621886"/>
            <a:ext cx="6678275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35"/>
              </a:lnSpc>
            </a:pPr>
            <a:r>
              <a:rPr lang="en-US" sz="2025">
                <a:solidFill>
                  <a:srgbClr val="FFFFFF"/>
                </a:solidFill>
                <a:latin typeface="Evolventa"/>
              </a:rPr>
              <a:t>Размер файла: 3,537 КБ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69234" y="7716401"/>
            <a:ext cx="14149531" cy="1700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18"/>
              </a:lnSpc>
            </a:pPr>
            <a:r>
              <a:rPr lang="en-US" sz="2442">
                <a:solidFill>
                  <a:srgbClr val="FFFFFF"/>
                </a:solidFill>
                <a:latin typeface="Open Sans"/>
              </a:rPr>
              <a:t>.gif − это очень старый формат, который показывают все браузеры. У него есть</a:t>
            </a:r>
          </a:p>
          <a:p>
            <a:pPr algn="ctr">
              <a:lnSpc>
                <a:spcPts val="3418"/>
              </a:lnSpc>
            </a:pPr>
            <a:r>
              <a:rPr lang="en-US" sz="2442">
                <a:solidFill>
                  <a:srgbClr val="FFFFFF"/>
                </a:solidFill>
                <a:latin typeface="Open Sans"/>
              </a:rPr>
              <a:t>прозрачный слой, т.е. под картинкой будет виден фон, на котором она лежит. Для анимации</a:t>
            </a:r>
          </a:p>
          <a:p>
            <a:pPr algn="ctr">
              <a:lnSpc>
                <a:spcPts val="3418"/>
              </a:lnSpc>
            </a:pPr>
            <a:r>
              <a:rPr lang="en-US" sz="2442">
                <a:solidFill>
                  <a:srgbClr val="FFFFFF"/>
                </a:solidFill>
                <a:latin typeface="Open Sans"/>
              </a:rPr>
              <a:t>сохраняет серию полноценных картинок. Таким образом файл с 24 кадрами будет в 24 раза</a:t>
            </a:r>
          </a:p>
          <a:p>
            <a:pPr algn="ctr">
              <a:lnSpc>
                <a:spcPts val="3418"/>
              </a:lnSpc>
            </a:pPr>
            <a:r>
              <a:rPr lang="en-US" sz="2442">
                <a:solidFill>
                  <a:srgbClr val="FFFFFF"/>
                </a:solidFill>
                <a:latin typeface="Open Sans"/>
              </a:rPr>
              <a:t>больше исходного статичного. GIF показывает только 256 цветов.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DAF8YaxZgQQ</dc:identifier>
  <dcterms:modified xsi:type="dcterms:W3CDTF">2011-08-01T06:04:30Z</dcterms:modified>
  <cp:revision>1</cp:revision>
  <dc:title>лр1</dc:title>
</cp:coreProperties>
</file>